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1"/>
  </p:notesMasterIdLst>
  <p:sldIdLst>
    <p:sldId id="256" r:id="rId2"/>
    <p:sldId id="258" r:id="rId3"/>
    <p:sldId id="259" r:id="rId4"/>
    <p:sldId id="257" r:id="rId5"/>
    <p:sldId id="261" r:id="rId6"/>
    <p:sldId id="262" r:id="rId7"/>
    <p:sldId id="263" r:id="rId8"/>
    <p:sldId id="269" r:id="rId9"/>
    <p:sldId id="270" r:id="rId10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E00"/>
    <a:srgbClr val="00FF8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 snapToGrid="0" snapToObjects="1">
      <p:cViewPr varScale="1">
        <p:scale>
          <a:sx n="84" d="100"/>
          <a:sy n="84" d="100"/>
        </p:scale>
        <p:origin x="-140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Ср.балл(2013)</c:v>
                </c:pt>
                <c:pt idx="1">
                  <c:v>Ср.балл(2012)</c:v>
                </c:pt>
                <c:pt idx="2">
                  <c:v>Ср.балл(2011)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3.9</c:v>
                </c:pt>
                <c:pt idx="1">
                  <c:v>3.8</c:v>
                </c:pt>
                <c:pt idx="2">
                  <c:v>3.7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90303809836215"/>
          <c:y val="2.2714199435962209E-3"/>
          <c:w val="0.40592813577766973"/>
          <c:h val="0.99545716011280605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Тер.Стом</c:v>
                </c:pt>
              </c:strCache>
            </c:strRef>
          </c:tx>
          <c:invertIfNegative val="0"/>
          <c:cat>
            <c:numRef>
              <c:f>Лист1!$A$2:$A$4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3.5</c:v>
                </c:pt>
                <c:pt idx="1">
                  <c:v>3.7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Заб.Пор.</c:v>
                </c:pt>
              </c:strCache>
            </c:strRef>
          </c:tx>
          <c:invertIfNegative val="0"/>
          <c:cat>
            <c:numRef>
              <c:f>Лист1!$A$2:$A$4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1">
                  <c:v>3.6</c:v>
                </c:pt>
                <c:pt idx="2">
                  <c:v>3.8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Заб.С-о</c:v>
                </c:pt>
              </c:strCache>
            </c:strRef>
          </c:tx>
          <c:invertIfNegative val="0"/>
          <c:cat>
            <c:numRef>
              <c:f>Лист1!$A$2:$A$4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Лист1!$D$2:$D$4</c:f>
              <c:numCache>
                <c:formatCode>General</c:formatCode>
                <c:ptCount val="3"/>
                <c:pt idx="1">
                  <c:v>3.6</c:v>
                </c:pt>
                <c:pt idx="2">
                  <c:v>3.75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22104064"/>
        <c:axId val="122105856"/>
        <c:axId val="0"/>
      </c:bar3DChart>
      <c:catAx>
        <c:axId val="122104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2105856"/>
        <c:crosses val="autoZero"/>
        <c:auto val="1"/>
        <c:lblAlgn val="ctr"/>
        <c:lblOffset val="100"/>
        <c:noMultiLvlLbl val="0"/>
      </c:catAx>
      <c:valAx>
        <c:axId val="1221058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2210406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5954206992989648"/>
          <c:y val="0.20181304490420621"/>
          <c:w val="0.38208051200393056"/>
          <c:h val="0.596373910191587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53B829-7D54-DA4A-B8D9-B71FDC6E72F6}" type="doc">
      <dgm:prSet loTypeId="urn:microsoft.com/office/officeart/2005/8/layout/matrix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1A3EEA3-05BB-6844-BA79-253F5BDD2071}">
      <dgm:prSet phldrT="[Текст]" phldr="1"/>
      <dgm:spPr/>
      <dgm:t>
        <a:bodyPr/>
        <a:lstStyle/>
        <a:p>
          <a:endParaRPr lang="ru-RU"/>
        </a:p>
      </dgm:t>
    </dgm:pt>
    <dgm:pt modelId="{1EA5EF34-CE9A-6A4A-A395-B1FC0BC83349}" type="parTrans" cxnId="{18F29919-D3FA-F54F-8382-A34083B118D8}">
      <dgm:prSet/>
      <dgm:spPr/>
      <dgm:t>
        <a:bodyPr/>
        <a:lstStyle/>
        <a:p>
          <a:endParaRPr lang="ru-RU"/>
        </a:p>
      </dgm:t>
    </dgm:pt>
    <dgm:pt modelId="{C1DFD945-B65A-4444-8F90-0EDDB80E0A4F}" type="sibTrans" cxnId="{18F29919-D3FA-F54F-8382-A34083B118D8}">
      <dgm:prSet/>
      <dgm:spPr/>
      <dgm:t>
        <a:bodyPr/>
        <a:lstStyle/>
        <a:p>
          <a:endParaRPr lang="ru-RU"/>
        </a:p>
      </dgm:t>
    </dgm:pt>
    <dgm:pt modelId="{9E520260-BCD1-654C-ADC0-2EE1BB8CE1B0}">
      <dgm:prSet phldrT="[Текст]"/>
      <dgm:spPr/>
      <dgm:t>
        <a:bodyPr/>
        <a:lstStyle/>
        <a:p>
          <a:r>
            <a:rPr lang="ru-RU" b="1" dirty="0" smtClean="0">
              <a:solidFill>
                <a:schemeClr val="accent6">
                  <a:lumMod val="75000"/>
                </a:schemeClr>
              </a:solidFill>
            </a:rPr>
            <a:t>Создание </a:t>
          </a:r>
          <a:r>
            <a:rPr lang="ru-RU" b="1" dirty="0" err="1" smtClean="0">
              <a:solidFill>
                <a:schemeClr val="accent6">
                  <a:lumMod val="75000"/>
                </a:schemeClr>
              </a:solidFill>
            </a:rPr>
            <a:t>мультимедийных</a:t>
          </a:r>
          <a:r>
            <a:rPr lang="ru-RU" b="1" dirty="0" smtClean="0">
              <a:solidFill>
                <a:schemeClr val="accent6">
                  <a:lumMod val="75000"/>
                </a:schemeClr>
              </a:solidFill>
            </a:rPr>
            <a:t> занятий</a:t>
          </a:r>
          <a:endParaRPr lang="ru-RU" dirty="0">
            <a:solidFill>
              <a:schemeClr val="accent6">
                <a:lumMod val="75000"/>
              </a:schemeClr>
            </a:solidFill>
          </a:endParaRPr>
        </a:p>
      </dgm:t>
    </dgm:pt>
    <dgm:pt modelId="{BEEE8E87-95B0-8546-BF1D-3B1BD0B70469}" type="parTrans" cxnId="{DD22665D-58AC-8C46-88AB-837E7C14894F}">
      <dgm:prSet/>
      <dgm:spPr/>
      <dgm:t>
        <a:bodyPr/>
        <a:lstStyle/>
        <a:p>
          <a:endParaRPr lang="ru-RU"/>
        </a:p>
      </dgm:t>
    </dgm:pt>
    <dgm:pt modelId="{4D494F2F-739E-F047-871B-46ADC73AF2E8}" type="sibTrans" cxnId="{DD22665D-58AC-8C46-88AB-837E7C14894F}">
      <dgm:prSet/>
      <dgm:spPr/>
      <dgm:t>
        <a:bodyPr/>
        <a:lstStyle/>
        <a:p>
          <a:endParaRPr lang="ru-RU"/>
        </a:p>
      </dgm:t>
    </dgm:pt>
    <dgm:pt modelId="{96D18F46-3BBD-1D42-98A2-49B542EAFE59}">
      <dgm:prSet phldrT="[Текст]"/>
      <dgm:spPr/>
      <dgm:t>
        <a:bodyPr/>
        <a:lstStyle/>
        <a:p>
          <a:r>
            <a:rPr lang="ru-RU" b="1" smtClean="0">
              <a:solidFill>
                <a:srgbClr val="000066"/>
              </a:solidFill>
            </a:rPr>
            <a:t>Использование ресурсов Сети</a:t>
          </a:r>
          <a:endParaRPr lang="ru-RU" dirty="0"/>
        </a:p>
      </dgm:t>
    </dgm:pt>
    <dgm:pt modelId="{BA162FA0-6FD9-7B49-8B1B-0A62B93AB05D}" type="parTrans" cxnId="{B6CF75C6-D7C9-6547-99FB-9A95D1616CF8}">
      <dgm:prSet/>
      <dgm:spPr/>
      <dgm:t>
        <a:bodyPr/>
        <a:lstStyle/>
        <a:p>
          <a:endParaRPr lang="ru-RU"/>
        </a:p>
      </dgm:t>
    </dgm:pt>
    <dgm:pt modelId="{2F4A8E5B-52D0-FA4E-AA95-DE79A7E116D3}" type="sibTrans" cxnId="{B6CF75C6-D7C9-6547-99FB-9A95D1616CF8}">
      <dgm:prSet/>
      <dgm:spPr/>
      <dgm:t>
        <a:bodyPr/>
        <a:lstStyle/>
        <a:p>
          <a:endParaRPr lang="ru-RU"/>
        </a:p>
      </dgm:t>
    </dgm:pt>
    <dgm:pt modelId="{181A2EF6-5FD2-214F-A120-798601253009}">
      <dgm:prSet phldrT="[Текст]"/>
      <dgm:spPr/>
      <dgm:t>
        <a:bodyPr/>
        <a:lstStyle/>
        <a:p>
          <a:r>
            <a:rPr lang="ru-RU" dirty="0" smtClean="0">
              <a:solidFill>
                <a:srgbClr val="3366FF"/>
              </a:solidFill>
            </a:rPr>
            <a:t>Создание электронного УМК</a:t>
          </a:r>
          <a:endParaRPr lang="ru-RU" dirty="0">
            <a:solidFill>
              <a:srgbClr val="3366FF"/>
            </a:solidFill>
          </a:endParaRPr>
        </a:p>
      </dgm:t>
    </dgm:pt>
    <dgm:pt modelId="{F44D2116-3095-DD4C-81AC-5424D5A618B9}" type="parTrans" cxnId="{A9111E10-1ED1-5749-B8EC-45A8C9F79BB5}">
      <dgm:prSet/>
      <dgm:spPr/>
      <dgm:t>
        <a:bodyPr/>
        <a:lstStyle/>
        <a:p>
          <a:endParaRPr lang="ru-RU"/>
        </a:p>
      </dgm:t>
    </dgm:pt>
    <dgm:pt modelId="{7B467216-A28C-074C-B064-6249CE1AF2E5}" type="sibTrans" cxnId="{A9111E10-1ED1-5749-B8EC-45A8C9F79BB5}">
      <dgm:prSet/>
      <dgm:spPr/>
      <dgm:t>
        <a:bodyPr/>
        <a:lstStyle/>
        <a:p>
          <a:endParaRPr lang="ru-RU"/>
        </a:p>
      </dgm:t>
    </dgm:pt>
    <dgm:pt modelId="{28EC5682-7BA5-384E-A53C-3F5AAEDA39DE}">
      <dgm:prSet phldrT="[Текст]" phldr="1"/>
      <dgm:spPr/>
      <dgm:t>
        <a:bodyPr/>
        <a:lstStyle/>
        <a:p>
          <a:endParaRPr lang="ru-RU" dirty="0"/>
        </a:p>
      </dgm:t>
    </dgm:pt>
    <dgm:pt modelId="{1FFE0D8D-FEE6-9F49-B971-62AFE0CC0AAB}" type="parTrans" cxnId="{45D4908C-C140-8849-84B8-BD31C916DEF1}">
      <dgm:prSet/>
      <dgm:spPr/>
      <dgm:t>
        <a:bodyPr/>
        <a:lstStyle/>
        <a:p>
          <a:endParaRPr lang="ru-RU"/>
        </a:p>
      </dgm:t>
    </dgm:pt>
    <dgm:pt modelId="{2A6C3BB1-BDF3-CE4E-8DB2-80032AF4E87A}" type="sibTrans" cxnId="{45D4908C-C140-8849-84B8-BD31C916DEF1}">
      <dgm:prSet/>
      <dgm:spPr/>
      <dgm:t>
        <a:bodyPr/>
        <a:lstStyle/>
        <a:p>
          <a:endParaRPr lang="ru-RU"/>
        </a:p>
      </dgm:t>
    </dgm:pt>
    <dgm:pt modelId="{49299EE9-9B0E-B34C-8B5B-DF00CF1F3E7C}">
      <dgm:prSet/>
      <dgm:spPr/>
      <dgm:t>
        <a:bodyPr/>
        <a:lstStyle/>
        <a:p>
          <a:r>
            <a:rPr lang="ru-RU" b="1" smtClean="0">
              <a:solidFill>
                <a:srgbClr val="CC0000"/>
              </a:solidFill>
            </a:rPr>
            <a:t>Участие в профессиональных конкурсах</a:t>
          </a:r>
          <a:endParaRPr lang="ru-RU" b="1" dirty="0">
            <a:solidFill>
              <a:srgbClr val="CC0000"/>
            </a:solidFill>
          </a:endParaRPr>
        </a:p>
      </dgm:t>
    </dgm:pt>
    <dgm:pt modelId="{28B19A94-759D-3940-B199-9079083C9A05}" type="parTrans" cxnId="{ECDA0B23-0669-2644-BA87-EDCF681F9BB4}">
      <dgm:prSet/>
      <dgm:spPr/>
      <dgm:t>
        <a:bodyPr/>
        <a:lstStyle/>
        <a:p>
          <a:endParaRPr lang="ru-RU"/>
        </a:p>
      </dgm:t>
    </dgm:pt>
    <dgm:pt modelId="{FF8CA65F-5EAC-2B49-B510-015652BE9C75}" type="sibTrans" cxnId="{ECDA0B23-0669-2644-BA87-EDCF681F9BB4}">
      <dgm:prSet/>
      <dgm:spPr/>
      <dgm:t>
        <a:bodyPr/>
        <a:lstStyle/>
        <a:p>
          <a:endParaRPr lang="ru-RU"/>
        </a:p>
      </dgm:t>
    </dgm:pt>
    <dgm:pt modelId="{C85AB13A-3576-9C4B-BFEA-DBB7F1A27964}" type="pres">
      <dgm:prSet presAssocID="{6653B829-7D54-DA4A-B8D9-B71FDC6E72F6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1432AA-F5C9-CC4A-A9BC-1C8A26F6FF18}" type="pres">
      <dgm:prSet presAssocID="{6653B829-7D54-DA4A-B8D9-B71FDC6E72F6}" presName="matrix" presStyleCnt="0"/>
      <dgm:spPr/>
    </dgm:pt>
    <dgm:pt modelId="{C93A04EC-60C5-BC47-9A77-69BFCECEF511}" type="pres">
      <dgm:prSet presAssocID="{6653B829-7D54-DA4A-B8D9-B71FDC6E72F6}" presName="tile1" presStyleLbl="node1" presStyleIdx="0" presStyleCnt="4"/>
      <dgm:spPr/>
      <dgm:t>
        <a:bodyPr/>
        <a:lstStyle/>
        <a:p>
          <a:endParaRPr lang="ru-RU"/>
        </a:p>
      </dgm:t>
    </dgm:pt>
    <dgm:pt modelId="{BBB12C5B-B358-0943-906B-39C578CCCB0F}" type="pres">
      <dgm:prSet presAssocID="{6653B829-7D54-DA4A-B8D9-B71FDC6E72F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0E723F-BACF-6847-B804-23D29EA7C114}" type="pres">
      <dgm:prSet presAssocID="{6653B829-7D54-DA4A-B8D9-B71FDC6E72F6}" presName="tile2" presStyleLbl="node1" presStyleIdx="1" presStyleCnt="4"/>
      <dgm:spPr/>
      <dgm:t>
        <a:bodyPr/>
        <a:lstStyle/>
        <a:p>
          <a:endParaRPr lang="ru-RU"/>
        </a:p>
      </dgm:t>
    </dgm:pt>
    <dgm:pt modelId="{99E9DBA1-D330-EE48-B3C3-238249D040F4}" type="pres">
      <dgm:prSet presAssocID="{6653B829-7D54-DA4A-B8D9-B71FDC6E72F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275D46-5377-2647-910C-9EFDB1C5BD80}" type="pres">
      <dgm:prSet presAssocID="{6653B829-7D54-DA4A-B8D9-B71FDC6E72F6}" presName="tile3" presStyleLbl="node1" presStyleIdx="2" presStyleCnt="4"/>
      <dgm:spPr/>
      <dgm:t>
        <a:bodyPr/>
        <a:lstStyle/>
        <a:p>
          <a:endParaRPr lang="ru-RU"/>
        </a:p>
      </dgm:t>
    </dgm:pt>
    <dgm:pt modelId="{FD22C024-5207-F44A-ACE6-218C9ECFB833}" type="pres">
      <dgm:prSet presAssocID="{6653B829-7D54-DA4A-B8D9-B71FDC6E72F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DEA542-CEDB-A043-97B0-15B9A172AC36}" type="pres">
      <dgm:prSet presAssocID="{6653B829-7D54-DA4A-B8D9-B71FDC6E72F6}" presName="tile4" presStyleLbl="node1" presStyleIdx="3" presStyleCnt="4"/>
      <dgm:spPr/>
      <dgm:t>
        <a:bodyPr/>
        <a:lstStyle/>
        <a:p>
          <a:endParaRPr lang="ru-RU"/>
        </a:p>
      </dgm:t>
    </dgm:pt>
    <dgm:pt modelId="{97CE0EA2-C79D-0E42-A28F-6FB05475E9C5}" type="pres">
      <dgm:prSet presAssocID="{6653B829-7D54-DA4A-B8D9-B71FDC6E72F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594D64-0BCC-7245-A14E-E421F822A12D}" type="pres">
      <dgm:prSet presAssocID="{6653B829-7D54-DA4A-B8D9-B71FDC6E72F6}" presName="centerTile" presStyleLbl="fgShp" presStyleIdx="0" presStyleCnt="1" custScaleY="161197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A9111E10-1ED1-5749-B8EC-45A8C9F79BB5}" srcId="{01A3EEA3-05BB-6844-BA79-253F5BDD2071}" destId="{181A2EF6-5FD2-214F-A120-798601253009}" srcOrd="2" destOrd="0" parTransId="{F44D2116-3095-DD4C-81AC-5424D5A618B9}" sibTransId="{7B467216-A28C-074C-B064-6249CE1AF2E5}"/>
    <dgm:cxn modelId="{8EA771E3-4D78-F744-907E-F924673B6776}" type="presOf" srcId="{96D18F46-3BBD-1D42-98A2-49B542EAFE59}" destId="{020E723F-BACF-6847-B804-23D29EA7C114}" srcOrd="0" destOrd="0" presId="urn:microsoft.com/office/officeart/2005/8/layout/matrix1"/>
    <dgm:cxn modelId="{1289D950-7899-8941-BFF1-42023EA5E0B3}" type="presOf" srcId="{9E520260-BCD1-654C-ADC0-2EE1BB8CE1B0}" destId="{BBB12C5B-B358-0943-906B-39C578CCCB0F}" srcOrd="1" destOrd="0" presId="urn:microsoft.com/office/officeart/2005/8/layout/matrix1"/>
    <dgm:cxn modelId="{DAFB0923-7408-814C-ACD2-DD69791EFF11}" type="presOf" srcId="{181A2EF6-5FD2-214F-A120-798601253009}" destId="{6D275D46-5377-2647-910C-9EFDB1C5BD80}" srcOrd="0" destOrd="0" presId="urn:microsoft.com/office/officeart/2005/8/layout/matrix1"/>
    <dgm:cxn modelId="{68F3F4BB-0B20-064F-B205-033E242ED050}" type="presOf" srcId="{9E520260-BCD1-654C-ADC0-2EE1BB8CE1B0}" destId="{C93A04EC-60C5-BC47-9A77-69BFCECEF511}" srcOrd="0" destOrd="0" presId="urn:microsoft.com/office/officeart/2005/8/layout/matrix1"/>
    <dgm:cxn modelId="{2868D7DA-A1B1-C244-88C5-7AE843ADF7DF}" type="presOf" srcId="{01A3EEA3-05BB-6844-BA79-253F5BDD2071}" destId="{DA594D64-0BCC-7245-A14E-E421F822A12D}" srcOrd="0" destOrd="0" presId="urn:microsoft.com/office/officeart/2005/8/layout/matrix1"/>
    <dgm:cxn modelId="{494BB4E7-7D9E-2645-8FD5-2ED1BA229757}" type="presOf" srcId="{49299EE9-9B0E-B34C-8B5B-DF00CF1F3E7C}" destId="{97CE0EA2-C79D-0E42-A28F-6FB05475E9C5}" srcOrd="1" destOrd="0" presId="urn:microsoft.com/office/officeart/2005/8/layout/matrix1"/>
    <dgm:cxn modelId="{45D4908C-C140-8849-84B8-BD31C916DEF1}" srcId="{01A3EEA3-05BB-6844-BA79-253F5BDD2071}" destId="{28EC5682-7BA5-384E-A53C-3F5AAEDA39DE}" srcOrd="4" destOrd="0" parTransId="{1FFE0D8D-FEE6-9F49-B971-62AFE0CC0AAB}" sibTransId="{2A6C3BB1-BDF3-CE4E-8DB2-80032AF4E87A}"/>
    <dgm:cxn modelId="{CBDDDFD8-B33E-B841-AFF3-AA990A65A328}" type="presOf" srcId="{49299EE9-9B0E-B34C-8B5B-DF00CF1F3E7C}" destId="{4CDEA542-CEDB-A043-97B0-15B9A172AC36}" srcOrd="0" destOrd="0" presId="urn:microsoft.com/office/officeart/2005/8/layout/matrix1"/>
    <dgm:cxn modelId="{DD22665D-58AC-8C46-88AB-837E7C14894F}" srcId="{01A3EEA3-05BB-6844-BA79-253F5BDD2071}" destId="{9E520260-BCD1-654C-ADC0-2EE1BB8CE1B0}" srcOrd="0" destOrd="0" parTransId="{BEEE8E87-95B0-8546-BF1D-3B1BD0B70469}" sibTransId="{4D494F2F-739E-F047-871B-46ADC73AF2E8}"/>
    <dgm:cxn modelId="{18F29919-D3FA-F54F-8382-A34083B118D8}" srcId="{6653B829-7D54-DA4A-B8D9-B71FDC6E72F6}" destId="{01A3EEA3-05BB-6844-BA79-253F5BDD2071}" srcOrd="0" destOrd="0" parTransId="{1EA5EF34-CE9A-6A4A-A395-B1FC0BC83349}" sibTransId="{C1DFD945-B65A-4444-8F90-0EDDB80E0A4F}"/>
    <dgm:cxn modelId="{B6CF75C6-D7C9-6547-99FB-9A95D1616CF8}" srcId="{01A3EEA3-05BB-6844-BA79-253F5BDD2071}" destId="{96D18F46-3BBD-1D42-98A2-49B542EAFE59}" srcOrd="1" destOrd="0" parTransId="{BA162FA0-6FD9-7B49-8B1B-0A62B93AB05D}" sibTransId="{2F4A8E5B-52D0-FA4E-AA95-DE79A7E116D3}"/>
    <dgm:cxn modelId="{ECDA0B23-0669-2644-BA87-EDCF681F9BB4}" srcId="{01A3EEA3-05BB-6844-BA79-253F5BDD2071}" destId="{49299EE9-9B0E-B34C-8B5B-DF00CF1F3E7C}" srcOrd="3" destOrd="0" parTransId="{28B19A94-759D-3940-B199-9079083C9A05}" sibTransId="{FF8CA65F-5EAC-2B49-B510-015652BE9C75}"/>
    <dgm:cxn modelId="{CE0607F8-AE63-254C-A704-EECD611F2126}" type="presOf" srcId="{6653B829-7D54-DA4A-B8D9-B71FDC6E72F6}" destId="{C85AB13A-3576-9C4B-BFEA-DBB7F1A27964}" srcOrd="0" destOrd="0" presId="urn:microsoft.com/office/officeart/2005/8/layout/matrix1"/>
    <dgm:cxn modelId="{52D2F11F-592A-3A42-9E49-9F1BD445B33D}" type="presOf" srcId="{96D18F46-3BBD-1D42-98A2-49B542EAFE59}" destId="{99E9DBA1-D330-EE48-B3C3-238249D040F4}" srcOrd="1" destOrd="0" presId="urn:microsoft.com/office/officeart/2005/8/layout/matrix1"/>
    <dgm:cxn modelId="{D8456B9E-010F-E448-A739-D72D514013AA}" type="presOf" srcId="{181A2EF6-5FD2-214F-A120-798601253009}" destId="{FD22C024-5207-F44A-ACE6-218C9ECFB833}" srcOrd="1" destOrd="0" presId="urn:microsoft.com/office/officeart/2005/8/layout/matrix1"/>
    <dgm:cxn modelId="{933F345D-61FE-B74E-9F7F-C248DE6C2BCB}" type="presParOf" srcId="{C85AB13A-3576-9C4B-BFEA-DBB7F1A27964}" destId="{EF1432AA-F5C9-CC4A-A9BC-1C8A26F6FF18}" srcOrd="0" destOrd="0" presId="urn:microsoft.com/office/officeart/2005/8/layout/matrix1"/>
    <dgm:cxn modelId="{FC77FE17-D68E-0545-BA63-E1A7DCC0834F}" type="presParOf" srcId="{EF1432AA-F5C9-CC4A-A9BC-1C8A26F6FF18}" destId="{C93A04EC-60C5-BC47-9A77-69BFCECEF511}" srcOrd="0" destOrd="0" presId="urn:microsoft.com/office/officeart/2005/8/layout/matrix1"/>
    <dgm:cxn modelId="{DF6E7004-268B-994B-9D0A-96FA04ED04B5}" type="presParOf" srcId="{EF1432AA-F5C9-CC4A-A9BC-1C8A26F6FF18}" destId="{BBB12C5B-B358-0943-906B-39C578CCCB0F}" srcOrd="1" destOrd="0" presId="urn:microsoft.com/office/officeart/2005/8/layout/matrix1"/>
    <dgm:cxn modelId="{A2A68FFA-00BF-F24A-8958-5556AC001757}" type="presParOf" srcId="{EF1432AA-F5C9-CC4A-A9BC-1C8A26F6FF18}" destId="{020E723F-BACF-6847-B804-23D29EA7C114}" srcOrd="2" destOrd="0" presId="urn:microsoft.com/office/officeart/2005/8/layout/matrix1"/>
    <dgm:cxn modelId="{A43BA9AE-CDF8-3E41-A9D1-F44D3C7B0B29}" type="presParOf" srcId="{EF1432AA-F5C9-CC4A-A9BC-1C8A26F6FF18}" destId="{99E9DBA1-D330-EE48-B3C3-238249D040F4}" srcOrd="3" destOrd="0" presId="urn:microsoft.com/office/officeart/2005/8/layout/matrix1"/>
    <dgm:cxn modelId="{B0637007-D27D-B848-BF98-D38E5C26256B}" type="presParOf" srcId="{EF1432AA-F5C9-CC4A-A9BC-1C8A26F6FF18}" destId="{6D275D46-5377-2647-910C-9EFDB1C5BD80}" srcOrd="4" destOrd="0" presId="urn:microsoft.com/office/officeart/2005/8/layout/matrix1"/>
    <dgm:cxn modelId="{5847978F-1E22-9148-88F0-3B1D5F25F369}" type="presParOf" srcId="{EF1432AA-F5C9-CC4A-A9BC-1C8A26F6FF18}" destId="{FD22C024-5207-F44A-ACE6-218C9ECFB833}" srcOrd="5" destOrd="0" presId="urn:microsoft.com/office/officeart/2005/8/layout/matrix1"/>
    <dgm:cxn modelId="{C7F4E917-B436-2D4E-A77C-D284CCC1EF5B}" type="presParOf" srcId="{EF1432AA-F5C9-CC4A-A9BC-1C8A26F6FF18}" destId="{4CDEA542-CEDB-A043-97B0-15B9A172AC36}" srcOrd="6" destOrd="0" presId="urn:microsoft.com/office/officeart/2005/8/layout/matrix1"/>
    <dgm:cxn modelId="{D2AAF7AF-AFFC-904F-B323-D04B09C59966}" type="presParOf" srcId="{EF1432AA-F5C9-CC4A-A9BC-1C8A26F6FF18}" destId="{97CE0EA2-C79D-0E42-A28F-6FB05475E9C5}" srcOrd="7" destOrd="0" presId="urn:microsoft.com/office/officeart/2005/8/layout/matrix1"/>
    <dgm:cxn modelId="{BE2F634F-E1EE-5B4A-8B4B-36EBFEAC4E10}" type="presParOf" srcId="{C85AB13A-3576-9C4B-BFEA-DBB7F1A27964}" destId="{DA594D64-0BCC-7245-A14E-E421F822A12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68BC6F-8465-473C-948B-B634DECC32DB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6EB1E683-DD97-429C-873E-27FA3DBC23AA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C00000"/>
              </a:solidFill>
            </a:rPr>
            <a:t>Гуманно-личностная</a:t>
          </a:r>
          <a:endParaRPr lang="ru-RU" sz="2400" b="1" dirty="0">
            <a:solidFill>
              <a:srgbClr val="C00000"/>
            </a:solidFill>
          </a:endParaRPr>
        </a:p>
      </dgm:t>
    </dgm:pt>
    <dgm:pt modelId="{4843DA6A-1CE0-42F6-B2BF-7763F1B84E87}" type="parTrans" cxnId="{1F6D8788-CF67-4CC2-B624-09111BB05E6D}">
      <dgm:prSet/>
      <dgm:spPr/>
      <dgm:t>
        <a:bodyPr/>
        <a:lstStyle/>
        <a:p>
          <a:endParaRPr lang="ru-RU"/>
        </a:p>
      </dgm:t>
    </dgm:pt>
    <dgm:pt modelId="{1743B45D-2734-4452-9AFB-3D99787EAB33}" type="sibTrans" cxnId="{1F6D8788-CF67-4CC2-B624-09111BB05E6D}">
      <dgm:prSet/>
      <dgm:spPr/>
      <dgm:t>
        <a:bodyPr/>
        <a:lstStyle/>
        <a:p>
          <a:endParaRPr lang="ru-RU"/>
        </a:p>
      </dgm:t>
    </dgm:pt>
    <dgm:pt modelId="{8E4B01D6-0993-46DF-BAE2-8244B05E95D6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00B050"/>
              </a:solidFill>
            </a:rPr>
            <a:t>Групповая</a:t>
          </a:r>
          <a:endParaRPr lang="ru-RU" sz="2400" b="1" dirty="0">
            <a:solidFill>
              <a:srgbClr val="00B050"/>
            </a:solidFill>
          </a:endParaRPr>
        </a:p>
      </dgm:t>
    </dgm:pt>
    <dgm:pt modelId="{AA57E550-4F91-443F-A807-F80B72046F29}" type="parTrans" cxnId="{50257AA4-433A-4B98-AC71-753AF3286974}">
      <dgm:prSet/>
      <dgm:spPr/>
      <dgm:t>
        <a:bodyPr/>
        <a:lstStyle/>
        <a:p>
          <a:endParaRPr lang="ru-RU"/>
        </a:p>
      </dgm:t>
    </dgm:pt>
    <dgm:pt modelId="{66ABA503-2D4D-4277-A491-B12532B06395}" type="sibTrans" cxnId="{50257AA4-433A-4B98-AC71-753AF3286974}">
      <dgm:prSet/>
      <dgm:spPr/>
      <dgm:t>
        <a:bodyPr/>
        <a:lstStyle/>
        <a:p>
          <a:endParaRPr lang="ru-RU"/>
        </a:p>
      </dgm:t>
    </dgm:pt>
    <dgm:pt modelId="{6921050F-8E54-CE43-A9FC-8B55BD292BF0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3366FF"/>
              </a:solidFill>
            </a:rPr>
            <a:t>модульно-блочная </a:t>
          </a:r>
          <a:endParaRPr lang="ru-RU" sz="2400" b="1" dirty="0">
            <a:solidFill>
              <a:srgbClr val="00B050"/>
            </a:solidFill>
          </a:endParaRPr>
        </a:p>
      </dgm:t>
    </dgm:pt>
    <dgm:pt modelId="{6D566DDA-9C0C-D64B-AC2C-A1F181564C35}" type="parTrans" cxnId="{29B7A31E-4949-134C-9D40-B374235DF72E}">
      <dgm:prSet/>
      <dgm:spPr/>
      <dgm:t>
        <a:bodyPr/>
        <a:lstStyle/>
        <a:p>
          <a:endParaRPr lang="ru-RU"/>
        </a:p>
      </dgm:t>
    </dgm:pt>
    <dgm:pt modelId="{8916C502-1DCD-0348-AF18-60D22931C74C}" type="sibTrans" cxnId="{29B7A31E-4949-134C-9D40-B374235DF72E}">
      <dgm:prSet/>
      <dgm:spPr/>
      <dgm:t>
        <a:bodyPr/>
        <a:lstStyle/>
        <a:p>
          <a:endParaRPr lang="ru-RU"/>
        </a:p>
      </dgm:t>
    </dgm:pt>
    <dgm:pt modelId="{A1F05895-1C50-4C3D-8D73-D9A6492C68AF}" type="pres">
      <dgm:prSet presAssocID="{1068BC6F-8465-473C-948B-B634DECC32DB}" presName="arrowDiagram" presStyleCnt="0">
        <dgm:presLayoutVars>
          <dgm:chMax val="5"/>
          <dgm:dir/>
          <dgm:resizeHandles val="exact"/>
        </dgm:presLayoutVars>
      </dgm:prSet>
      <dgm:spPr/>
    </dgm:pt>
    <dgm:pt modelId="{B3E6F172-F8F5-4EBD-9C7E-E06CAD9CCE19}" type="pres">
      <dgm:prSet presAssocID="{1068BC6F-8465-473C-948B-B634DECC32DB}" presName="arrow" presStyleLbl="bgShp" presStyleIdx="0" presStyleCnt="1" custLinFactNeighborX="-3307" custLinFactNeighborY="-1878"/>
      <dgm:sp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</dgm:spPr>
    </dgm:pt>
    <dgm:pt modelId="{E9644C5A-0F0C-4407-84AC-CED001EA3129}" type="pres">
      <dgm:prSet presAssocID="{1068BC6F-8465-473C-948B-B634DECC32DB}" presName="arrowDiagram3" presStyleCnt="0"/>
      <dgm:spPr/>
    </dgm:pt>
    <dgm:pt modelId="{B5E7C06C-6CB7-4D50-A2A3-F3C020E184B7}" type="pres">
      <dgm:prSet presAssocID="{6EB1E683-DD97-429C-873E-27FA3DBC23AA}" presName="bullet3a" presStyleLbl="node1" presStyleIdx="0" presStyleCnt="3" custLinFactNeighborX="-98931" custLinFactNeighborY="-42393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rgbClr val="FFFF00"/>
        </a:solidFill>
      </dgm:spPr>
    </dgm:pt>
    <dgm:pt modelId="{9EA53B3C-579A-490C-A90D-A20D4679A6CC}" type="pres">
      <dgm:prSet presAssocID="{6EB1E683-DD97-429C-873E-27FA3DBC23AA}" presName="textBox3a" presStyleLbl="revTx" presStyleIdx="0" presStyleCnt="3" custScaleX="264898" custLinFactNeighborX="86066" custLinFactNeighborY="38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E2621C-9FC1-4EA2-AF94-BF2830F63C92}" type="pres">
      <dgm:prSet presAssocID="{8E4B01D6-0993-46DF-BAE2-8244B05E95D6}" presName="bullet3b" presStyleLbl="node1" presStyleIdx="1" presStyleCnt="3" custLinFactX="-100000" custLinFactNeighborX="-111449" custLinFactNeighborY="66059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rgbClr val="FFFF00"/>
        </a:solidFill>
      </dgm:spPr>
    </dgm:pt>
    <dgm:pt modelId="{6103D8FE-D510-4BE2-B8EE-369E4FABC62E}" type="pres">
      <dgm:prSet presAssocID="{8E4B01D6-0993-46DF-BAE2-8244B05E95D6}" presName="textBox3b" presStyleLbl="revTx" presStyleIdx="1" presStyleCnt="3" custScaleX="130435" custScaleY="21709" custLinFactNeighborX="-17487" custLinFactNeighborY="-194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247DB0-E896-CD46-8B57-C66B5A495D61}" type="pres">
      <dgm:prSet presAssocID="{6921050F-8E54-CE43-A9FC-8B55BD292BF0}" presName="bullet3c" presStyleLbl="node1" presStyleIdx="2" presStyleCnt="3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rgbClr val="FFFF00"/>
        </a:solidFill>
      </dgm:spPr>
    </dgm:pt>
    <dgm:pt modelId="{1EE83C7E-B7F2-5E4F-A240-E0D044D666FB}" type="pres">
      <dgm:prSet presAssocID="{6921050F-8E54-CE43-A9FC-8B55BD292BF0}" presName="textBox3c" presStyleLbl="revTx" presStyleIdx="2" presStyleCnt="3" custScaleX="127537" custScaleY="27321" custLinFactNeighborX="27919" custLinFactNeighborY="-284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2777B1E-8900-1B49-ADC2-5138B121AAE3}" type="presOf" srcId="{6EB1E683-DD97-429C-873E-27FA3DBC23AA}" destId="{9EA53B3C-579A-490C-A90D-A20D4679A6CC}" srcOrd="0" destOrd="0" presId="urn:microsoft.com/office/officeart/2005/8/layout/arrow2"/>
    <dgm:cxn modelId="{9F8D75F8-3C47-E748-8BDE-8FFD031EA15A}" type="presOf" srcId="{8E4B01D6-0993-46DF-BAE2-8244B05E95D6}" destId="{6103D8FE-D510-4BE2-B8EE-369E4FABC62E}" srcOrd="0" destOrd="0" presId="urn:microsoft.com/office/officeart/2005/8/layout/arrow2"/>
    <dgm:cxn modelId="{DC1C413A-A057-5A44-A89F-DDF1DCA659BA}" type="presOf" srcId="{1068BC6F-8465-473C-948B-B634DECC32DB}" destId="{A1F05895-1C50-4C3D-8D73-D9A6492C68AF}" srcOrd="0" destOrd="0" presId="urn:microsoft.com/office/officeart/2005/8/layout/arrow2"/>
    <dgm:cxn modelId="{50257AA4-433A-4B98-AC71-753AF3286974}" srcId="{1068BC6F-8465-473C-948B-B634DECC32DB}" destId="{8E4B01D6-0993-46DF-BAE2-8244B05E95D6}" srcOrd="1" destOrd="0" parTransId="{AA57E550-4F91-443F-A807-F80B72046F29}" sibTransId="{66ABA503-2D4D-4277-A491-B12532B06395}"/>
    <dgm:cxn modelId="{1F6D8788-CF67-4CC2-B624-09111BB05E6D}" srcId="{1068BC6F-8465-473C-948B-B634DECC32DB}" destId="{6EB1E683-DD97-429C-873E-27FA3DBC23AA}" srcOrd="0" destOrd="0" parTransId="{4843DA6A-1CE0-42F6-B2BF-7763F1B84E87}" sibTransId="{1743B45D-2734-4452-9AFB-3D99787EAB33}"/>
    <dgm:cxn modelId="{ABC33AE2-9CDA-7A46-AE18-C1F8E2EBB610}" type="presOf" srcId="{6921050F-8E54-CE43-A9FC-8B55BD292BF0}" destId="{1EE83C7E-B7F2-5E4F-A240-E0D044D666FB}" srcOrd="0" destOrd="0" presId="urn:microsoft.com/office/officeart/2005/8/layout/arrow2"/>
    <dgm:cxn modelId="{29B7A31E-4949-134C-9D40-B374235DF72E}" srcId="{1068BC6F-8465-473C-948B-B634DECC32DB}" destId="{6921050F-8E54-CE43-A9FC-8B55BD292BF0}" srcOrd="2" destOrd="0" parTransId="{6D566DDA-9C0C-D64B-AC2C-A1F181564C35}" sibTransId="{8916C502-1DCD-0348-AF18-60D22931C74C}"/>
    <dgm:cxn modelId="{756965E2-6FD1-A34A-9DAD-92A12066A02D}" type="presParOf" srcId="{A1F05895-1C50-4C3D-8D73-D9A6492C68AF}" destId="{B3E6F172-F8F5-4EBD-9C7E-E06CAD9CCE19}" srcOrd="0" destOrd="0" presId="urn:microsoft.com/office/officeart/2005/8/layout/arrow2"/>
    <dgm:cxn modelId="{61E79A66-4836-0D4F-A17F-1D956058EE05}" type="presParOf" srcId="{A1F05895-1C50-4C3D-8D73-D9A6492C68AF}" destId="{E9644C5A-0F0C-4407-84AC-CED001EA3129}" srcOrd="1" destOrd="0" presId="urn:microsoft.com/office/officeart/2005/8/layout/arrow2"/>
    <dgm:cxn modelId="{F161E807-7207-E046-93D8-BA7F6EF12B9A}" type="presParOf" srcId="{E9644C5A-0F0C-4407-84AC-CED001EA3129}" destId="{B5E7C06C-6CB7-4D50-A2A3-F3C020E184B7}" srcOrd="0" destOrd="0" presId="urn:microsoft.com/office/officeart/2005/8/layout/arrow2"/>
    <dgm:cxn modelId="{F364CE16-5AF9-7B45-9ED3-D44F48616005}" type="presParOf" srcId="{E9644C5A-0F0C-4407-84AC-CED001EA3129}" destId="{9EA53B3C-579A-490C-A90D-A20D4679A6CC}" srcOrd="1" destOrd="0" presId="urn:microsoft.com/office/officeart/2005/8/layout/arrow2"/>
    <dgm:cxn modelId="{67D3A818-9D99-5649-AC78-2663651EC409}" type="presParOf" srcId="{E9644C5A-0F0C-4407-84AC-CED001EA3129}" destId="{85E2621C-9FC1-4EA2-AF94-BF2830F63C92}" srcOrd="2" destOrd="0" presId="urn:microsoft.com/office/officeart/2005/8/layout/arrow2"/>
    <dgm:cxn modelId="{DED2B5AD-9533-FE41-98B9-8A788C6150F6}" type="presParOf" srcId="{E9644C5A-0F0C-4407-84AC-CED001EA3129}" destId="{6103D8FE-D510-4BE2-B8EE-369E4FABC62E}" srcOrd="3" destOrd="0" presId="urn:microsoft.com/office/officeart/2005/8/layout/arrow2"/>
    <dgm:cxn modelId="{AABD12FD-B739-9041-8A11-8E16D284C529}" type="presParOf" srcId="{E9644C5A-0F0C-4407-84AC-CED001EA3129}" destId="{A9247DB0-E896-CD46-8B57-C66B5A495D61}" srcOrd="4" destOrd="0" presId="urn:microsoft.com/office/officeart/2005/8/layout/arrow2"/>
    <dgm:cxn modelId="{D7C187B9-0A68-C243-ACC0-36C89DA370A8}" type="presParOf" srcId="{E9644C5A-0F0C-4407-84AC-CED001EA3129}" destId="{1EE83C7E-B7F2-5E4F-A240-E0D044D666FB}" srcOrd="5" destOrd="0" presId="urn:microsoft.com/office/officeart/2005/8/layout/arrow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3A04EC-60C5-BC47-9A77-69BFCECEF511}">
      <dsp:nvSpPr>
        <dsp:cNvPr id="0" name=""/>
        <dsp:cNvSpPr/>
      </dsp:nvSpPr>
      <dsp:spPr>
        <a:xfrm rot="16200000">
          <a:off x="817165" y="-817165"/>
          <a:ext cx="1754187" cy="3388518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6">
                  <a:lumMod val="75000"/>
                </a:schemeClr>
              </a:solidFill>
            </a:rPr>
            <a:t>Создание </a:t>
          </a:r>
          <a:r>
            <a:rPr lang="ru-RU" sz="2400" b="1" kern="1200" dirty="0" err="1" smtClean="0">
              <a:solidFill>
                <a:schemeClr val="accent6">
                  <a:lumMod val="75000"/>
                </a:schemeClr>
              </a:solidFill>
            </a:rPr>
            <a:t>мультимедийных</a:t>
          </a:r>
          <a:r>
            <a:rPr lang="ru-RU" sz="2400" b="1" kern="1200" dirty="0" smtClean="0">
              <a:solidFill>
                <a:schemeClr val="accent6">
                  <a:lumMod val="75000"/>
                </a:schemeClr>
              </a:solidFill>
            </a:rPr>
            <a:t> занятий</a:t>
          </a:r>
          <a:endParaRPr lang="ru-RU" sz="2400" kern="1200" dirty="0">
            <a:solidFill>
              <a:schemeClr val="accent6">
                <a:lumMod val="75000"/>
              </a:schemeClr>
            </a:solidFill>
          </a:endParaRPr>
        </a:p>
      </dsp:txBody>
      <dsp:txXfrm rot="5400000">
        <a:off x="-1" y="1"/>
        <a:ext cx="3388518" cy="1315640"/>
      </dsp:txXfrm>
    </dsp:sp>
    <dsp:sp modelId="{020E723F-BACF-6847-B804-23D29EA7C114}">
      <dsp:nvSpPr>
        <dsp:cNvPr id="0" name=""/>
        <dsp:cNvSpPr/>
      </dsp:nvSpPr>
      <dsp:spPr>
        <a:xfrm>
          <a:off x="3388518" y="0"/>
          <a:ext cx="3388518" cy="1754187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>
              <a:solidFill>
                <a:srgbClr val="000066"/>
              </a:solidFill>
            </a:rPr>
            <a:t>Использование ресурсов Сети</a:t>
          </a:r>
          <a:endParaRPr lang="ru-RU" sz="2400" kern="1200" dirty="0"/>
        </a:p>
      </dsp:txBody>
      <dsp:txXfrm>
        <a:off x="3388518" y="0"/>
        <a:ext cx="3388518" cy="1315640"/>
      </dsp:txXfrm>
    </dsp:sp>
    <dsp:sp modelId="{6D275D46-5377-2647-910C-9EFDB1C5BD80}">
      <dsp:nvSpPr>
        <dsp:cNvPr id="0" name=""/>
        <dsp:cNvSpPr/>
      </dsp:nvSpPr>
      <dsp:spPr>
        <a:xfrm rot="10800000">
          <a:off x="0" y="1754187"/>
          <a:ext cx="3388518" cy="1754187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3366FF"/>
              </a:solidFill>
            </a:rPr>
            <a:t>Создание электронного УМК</a:t>
          </a:r>
          <a:endParaRPr lang="ru-RU" sz="2400" kern="1200" dirty="0">
            <a:solidFill>
              <a:srgbClr val="3366FF"/>
            </a:solidFill>
          </a:endParaRPr>
        </a:p>
      </dsp:txBody>
      <dsp:txXfrm rot="10800000">
        <a:off x="0" y="2192734"/>
        <a:ext cx="3388518" cy="1315640"/>
      </dsp:txXfrm>
    </dsp:sp>
    <dsp:sp modelId="{4CDEA542-CEDB-A043-97B0-15B9A172AC36}">
      <dsp:nvSpPr>
        <dsp:cNvPr id="0" name=""/>
        <dsp:cNvSpPr/>
      </dsp:nvSpPr>
      <dsp:spPr>
        <a:xfrm rot="5400000">
          <a:off x="4205684" y="937022"/>
          <a:ext cx="1754187" cy="3388518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>
              <a:solidFill>
                <a:srgbClr val="CC0000"/>
              </a:solidFill>
            </a:rPr>
            <a:t>Участие в профессиональных конкурсах</a:t>
          </a:r>
          <a:endParaRPr lang="ru-RU" sz="2400" b="1" kern="1200" dirty="0">
            <a:solidFill>
              <a:srgbClr val="CC0000"/>
            </a:solidFill>
          </a:endParaRPr>
        </a:p>
      </dsp:txBody>
      <dsp:txXfrm rot="-5400000">
        <a:off x="3388518" y="2192734"/>
        <a:ext cx="3388518" cy="1315640"/>
      </dsp:txXfrm>
    </dsp:sp>
    <dsp:sp modelId="{DA594D64-0BCC-7245-A14E-E421F822A12D}">
      <dsp:nvSpPr>
        <dsp:cNvPr id="0" name=""/>
        <dsp:cNvSpPr/>
      </dsp:nvSpPr>
      <dsp:spPr>
        <a:xfrm>
          <a:off x="2371962" y="1047263"/>
          <a:ext cx="2033111" cy="1413848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2440980" y="1116281"/>
        <a:ext cx="1895075" cy="12758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E6F172-F8F5-4EBD-9C7E-E06CAD9CCE19}">
      <dsp:nvSpPr>
        <dsp:cNvPr id="0" name=""/>
        <dsp:cNvSpPr/>
      </dsp:nvSpPr>
      <dsp:spPr>
        <a:xfrm>
          <a:off x="871417" y="0"/>
          <a:ext cx="7087419" cy="4429637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E7C06C-6CB7-4D50-A2A3-F3C020E184B7}">
      <dsp:nvSpPr>
        <dsp:cNvPr id="0" name=""/>
        <dsp:cNvSpPr/>
      </dsp:nvSpPr>
      <dsp:spPr>
        <a:xfrm>
          <a:off x="1823597" y="2979216"/>
          <a:ext cx="184272" cy="184272"/>
        </a:xfrm>
        <a:prstGeom prst="ellipse">
          <a:avLst/>
        </a:prstGeom>
        <a:solidFill>
          <a:srgbClr val="FFFF00"/>
        </a:solidFill>
        <a:ln w="9525" cap="flat" cmpd="sng" algn="ctr">
          <a:solidFill>
            <a:schemeClr val="accent5"/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</dsp:sp>
    <dsp:sp modelId="{9EA53B3C-579A-490C-A90D-A20D4679A6CC}">
      <dsp:nvSpPr>
        <dsp:cNvPr id="0" name=""/>
        <dsp:cNvSpPr/>
      </dsp:nvSpPr>
      <dsp:spPr>
        <a:xfrm>
          <a:off x="2157767" y="3149471"/>
          <a:ext cx="4374442" cy="12801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642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C00000"/>
              </a:solidFill>
            </a:rPr>
            <a:t>Гуманно-личностная</a:t>
          </a:r>
          <a:endParaRPr lang="ru-RU" sz="2400" b="1" kern="1200" dirty="0">
            <a:solidFill>
              <a:srgbClr val="C00000"/>
            </a:solidFill>
          </a:endParaRPr>
        </a:p>
      </dsp:txBody>
      <dsp:txXfrm>
        <a:off x="2157767" y="3149471"/>
        <a:ext cx="4374442" cy="1280165"/>
      </dsp:txXfrm>
    </dsp:sp>
    <dsp:sp modelId="{85E2621C-9FC1-4EA2-AF94-BF2830F63C92}">
      <dsp:nvSpPr>
        <dsp:cNvPr id="0" name=""/>
        <dsp:cNvSpPr/>
      </dsp:nvSpPr>
      <dsp:spPr>
        <a:xfrm>
          <a:off x="2928108" y="2073408"/>
          <a:ext cx="333108" cy="333108"/>
        </a:xfrm>
        <a:prstGeom prst="ellipse">
          <a:avLst/>
        </a:prstGeom>
        <a:solidFill>
          <a:srgbClr val="FFFF00"/>
        </a:solidFill>
        <a:ln w="9525" cap="flat" cmpd="sng" algn="ctr">
          <a:solidFill>
            <a:schemeClr val="accent5"/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</dsp:sp>
    <dsp:sp modelId="{6103D8FE-D510-4BE2-B8EE-369E4FABC62E}">
      <dsp:nvSpPr>
        <dsp:cNvPr id="0" name=""/>
        <dsp:cNvSpPr/>
      </dsp:nvSpPr>
      <dsp:spPr>
        <a:xfrm>
          <a:off x="3242720" y="2494424"/>
          <a:ext cx="2218674" cy="523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507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B050"/>
              </a:solidFill>
            </a:rPr>
            <a:t>Групповая</a:t>
          </a:r>
          <a:endParaRPr lang="ru-RU" sz="2400" b="1" kern="1200" dirty="0">
            <a:solidFill>
              <a:srgbClr val="00B050"/>
            </a:solidFill>
          </a:endParaRPr>
        </a:p>
      </dsp:txBody>
      <dsp:txXfrm>
        <a:off x="3242720" y="2494424"/>
        <a:ext cx="2218674" cy="523126"/>
      </dsp:txXfrm>
    </dsp:sp>
    <dsp:sp modelId="{A9247DB0-E896-CD46-8B57-C66B5A495D61}">
      <dsp:nvSpPr>
        <dsp:cNvPr id="0" name=""/>
        <dsp:cNvSpPr/>
      </dsp:nvSpPr>
      <dsp:spPr>
        <a:xfrm>
          <a:off x="5588591" y="1120698"/>
          <a:ext cx="460682" cy="460682"/>
        </a:xfrm>
        <a:prstGeom prst="ellipse">
          <a:avLst/>
        </a:prstGeom>
        <a:solidFill>
          <a:srgbClr val="FFFF00"/>
        </a:solidFill>
        <a:ln w="9525" cap="flat" cmpd="sng" algn="ctr">
          <a:solidFill>
            <a:schemeClr val="accent5"/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</dsp:sp>
    <dsp:sp modelId="{1EE83C7E-B7F2-5E4F-A240-E0D044D666FB}">
      <dsp:nvSpPr>
        <dsp:cNvPr id="0" name=""/>
        <dsp:cNvSpPr/>
      </dsp:nvSpPr>
      <dsp:spPr>
        <a:xfrm>
          <a:off x="6059629" y="1592940"/>
          <a:ext cx="2169379" cy="841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4106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3366FF"/>
              </a:solidFill>
            </a:rPr>
            <a:t>модульно-блочная </a:t>
          </a:r>
          <a:endParaRPr lang="ru-RU" sz="2400" b="1" kern="1200" dirty="0">
            <a:solidFill>
              <a:srgbClr val="00B050"/>
            </a:solidFill>
          </a:endParaRPr>
        </a:p>
      </dsp:txBody>
      <dsp:txXfrm>
        <a:off x="6059629" y="1592940"/>
        <a:ext cx="2169379" cy="8411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D6CE71-61B8-204A-8185-15F8697DCAD3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551D5F-152C-3744-B9DB-EE9C86AC65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354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1E5328-575E-4B24-8432-9BD982B88E8A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November 12, 2015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November 12,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November 12,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November 12,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November 12,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November 12,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November 12, 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November 12, 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November 12, 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November 12, 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November 12,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November 12,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азвание 6"/>
          <p:cNvSpPr>
            <a:spLocks noGrp="1"/>
          </p:cNvSpPr>
          <p:nvPr>
            <p:ph type="title"/>
          </p:nvPr>
        </p:nvSpPr>
        <p:spPr>
          <a:xfrm>
            <a:off x="4734219" y="1557196"/>
            <a:ext cx="3300984" cy="2418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12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2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1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12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12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</a:rPr>
              <a:t>краевое государственное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</a:rPr>
              <a:t>бюджетное  </a:t>
            </a: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</a:rPr>
              <a:t>профессиональное образовательное 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</a:rPr>
              <a:t>учреждение </a:t>
            </a:r>
            <a:br>
              <a:rPr lang="ru-RU" sz="1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</a:rPr>
              <a:t> «Владивостокский базовый медицинский колледж»</a:t>
            </a:r>
            <a:br>
              <a:rPr lang="ru-RU" sz="12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</a:t>
            </a:r>
            <a:endParaRPr lang="ru-RU" sz="1200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" name="Рисунок 9" descr="59de3997996186c7d19a45b411b0e5b9.jpg"/>
          <p:cNvPicPr>
            <a:picLocks noGrp="1" noChangeAspect="1"/>
          </p:cNvPicPr>
          <p:nvPr>
            <p:ph type="pic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1" r="4281"/>
          <a:stretch>
            <a:fillRect/>
          </a:stretch>
        </p:blipFill>
        <p:spPr>
          <a:xfrm>
            <a:off x="1004888" y="693738"/>
            <a:ext cx="3359150" cy="5468937"/>
          </a:xfrm>
        </p:spPr>
      </p:pic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4734630" y="2872461"/>
            <a:ext cx="3300573" cy="967565"/>
          </a:xfrm>
        </p:spPr>
        <p:txBody>
          <a:bodyPr>
            <a:normAutofit fontScale="925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solidFill>
                  <a:srgbClr val="8F520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ПОРТФОЛИО  ПРЕПОДАВАТЕЛЯ ФИО</a:t>
            </a:r>
          </a:p>
          <a:p>
            <a:pPr algn="ctr"/>
            <a:endParaRPr lang="ru-RU" sz="2400" b="1" spc="50" dirty="0">
              <a:ln w="11430"/>
              <a:solidFill>
                <a:srgbClr val="8F520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40164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65629" y="732671"/>
            <a:ext cx="7024744" cy="589985"/>
          </a:xfrm>
        </p:spPr>
        <p:txBody>
          <a:bodyPr>
            <a:normAutofit/>
          </a:bodyPr>
          <a:lstStyle/>
          <a:p>
            <a:endParaRPr lang="ru-RU" sz="2400" dirty="0"/>
          </a:p>
        </p:txBody>
      </p:sp>
      <p:pic>
        <p:nvPicPr>
          <p:cNvPr id="7" name="Содержимое 6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 l="-69082" r="-69082"/>
          <a:stretch>
            <a:fillRect/>
          </a:stretch>
        </p:blipFill>
        <p:spPr>
          <a:xfrm>
            <a:off x="1065629" y="1562034"/>
            <a:ext cx="2406027" cy="2469125"/>
          </a:xfrm>
        </p:spPr>
      </p:pic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3099661" y="1496703"/>
            <a:ext cx="4965347" cy="4898301"/>
          </a:xfrm>
        </p:spPr>
        <p:txBody>
          <a:bodyPr>
            <a:normAutofit/>
          </a:bodyPr>
          <a:lstStyle/>
          <a:p>
            <a:r>
              <a:rPr lang="ru-RU" u="sng" dirty="0"/>
              <a:t>Образование</a:t>
            </a:r>
            <a:r>
              <a:rPr lang="ru-RU" dirty="0"/>
              <a:t> </a:t>
            </a:r>
            <a:r>
              <a:rPr lang="ru-RU" dirty="0" smtClean="0"/>
              <a:t>2011г. «Открытый юридический институт» по специальности: «Педагогика и психология» . Квалификация: </a:t>
            </a:r>
            <a:r>
              <a:rPr lang="ru-RU" i="1" dirty="0" smtClean="0"/>
              <a:t>педагог-психолог</a:t>
            </a:r>
          </a:p>
          <a:p>
            <a:endParaRPr lang="ru-RU" dirty="0" smtClean="0"/>
          </a:p>
          <a:p>
            <a:r>
              <a:rPr lang="ru-RU" u="sng" dirty="0" smtClean="0"/>
              <a:t>стаж </a:t>
            </a:r>
            <a:r>
              <a:rPr lang="ru-RU" u="sng" dirty="0"/>
              <a:t>педагогической работы </a:t>
            </a:r>
            <a:r>
              <a:rPr lang="ru-RU" dirty="0"/>
              <a:t>(по специальности) </a:t>
            </a:r>
            <a:r>
              <a:rPr lang="ru-RU" dirty="0" smtClean="0"/>
              <a:t> - </a:t>
            </a:r>
            <a:r>
              <a:rPr lang="ru-RU" i="1" u="sng" dirty="0" smtClean="0">
                <a:solidFill>
                  <a:srgbClr val="74A510"/>
                </a:solidFill>
              </a:rPr>
              <a:t>лет</a:t>
            </a:r>
            <a:endParaRPr lang="ru-RU" dirty="0"/>
          </a:p>
          <a:p>
            <a:r>
              <a:rPr lang="ru-RU" u="sng" dirty="0"/>
              <a:t>в данной </a:t>
            </a:r>
            <a:r>
              <a:rPr lang="ru-RU" u="sng" dirty="0" smtClean="0"/>
              <a:t>должности </a:t>
            </a:r>
            <a:r>
              <a:rPr lang="ru-RU" dirty="0" smtClean="0"/>
              <a:t>- </a:t>
            </a:r>
            <a:r>
              <a:rPr lang="ru-RU" i="1" u="sng" dirty="0" smtClean="0">
                <a:solidFill>
                  <a:srgbClr val="74A510"/>
                </a:solidFill>
              </a:rPr>
              <a:t>лет</a:t>
            </a:r>
          </a:p>
          <a:p>
            <a:r>
              <a:rPr lang="ru-RU" u="sng" dirty="0" smtClean="0"/>
              <a:t>в </a:t>
            </a:r>
            <a:r>
              <a:rPr lang="ru-RU" u="sng" dirty="0"/>
              <a:t>данном </a:t>
            </a:r>
            <a:r>
              <a:rPr lang="ru-RU" u="sng" dirty="0" smtClean="0"/>
              <a:t>учреждении </a:t>
            </a:r>
            <a:r>
              <a:rPr lang="ru-RU" dirty="0" smtClean="0"/>
              <a:t>-  </a:t>
            </a:r>
            <a:r>
              <a:rPr lang="ru-RU" i="1" u="sng" dirty="0" smtClean="0">
                <a:solidFill>
                  <a:srgbClr val="74A510"/>
                </a:solidFill>
              </a:rPr>
              <a:t>лет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71135" y="4595937"/>
            <a:ext cx="2328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дата рождения:</a:t>
            </a:r>
            <a:endParaRPr lang="ru-RU" i="1" u="sng" dirty="0">
              <a:solidFill>
                <a:srgbClr val="74A51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4760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43490" y="733331"/>
            <a:ext cx="7024744" cy="953337"/>
          </a:xfrm>
          <a:ln w="76200" cap="rnd" cmpd="tri">
            <a:solidFill>
              <a:schemeClr val="accent5">
                <a:lumMod val="75000"/>
              </a:schemeClr>
            </a:solidFill>
            <a:prstDash val="solid"/>
            <a:round/>
          </a:ln>
          <a:effectLst>
            <a:glow rad="101600">
              <a:schemeClr val="accent6">
                <a:lumMod val="40000"/>
                <a:lumOff val="60000"/>
                <a:alpha val="75000"/>
              </a:schemeClr>
            </a:glow>
            <a:outerShdw blurRad="63500" dir="13500000" kx="2700000" rotWithShape="0">
              <a:srgbClr val="000000">
                <a:alpha val="15000"/>
              </a:srgbClr>
            </a:outerShdw>
            <a:reflection stA="30000" endPos="72000" dist="12700" dir="5400000" sy="-100000" algn="bl" rotWithShape="0"/>
          </a:effectLst>
        </p:spPr>
        <p:txBody>
          <a:bodyPr>
            <a:normAutofit fontScale="90000"/>
          </a:bodyPr>
          <a:lstStyle/>
          <a:p>
            <a:r>
              <a:rPr lang="ru-RU" sz="2000" dirty="0" smtClean="0"/>
              <a:t>Должность, преподаваемые  учебные дисциплины (профессиональный модуль, междисциплинарный курс)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490" y="1996335"/>
            <a:ext cx="6777317" cy="926764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ru-RU" b="1" dirty="0" smtClean="0">
                <a:ln w="1905"/>
                <a:solidFill>
                  <a:srgbClr val="6F95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квалификационная категория</a:t>
            </a:r>
          </a:p>
          <a:p>
            <a:pPr algn="ctr"/>
            <a:endParaRPr lang="ru-RU" b="1" dirty="0">
              <a:ln w="1905"/>
              <a:solidFill>
                <a:srgbClr val="6F95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ru-RU" b="1" dirty="0" smtClean="0">
              <a:ln w="1905"/>
              <a:solidFill>
                <a:srgbClr val="6F95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1600" b="1" i="1" dirty="0" smtClean="0">
                <a:ln w="1905"/>
                <a:solidFill>
                  <a:srgbClr val="6F95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(например, фотография занятия)</a:t>
            </a:r>
            <a:endParaRPr lang="ru-RU" sz="1600" b="1" i="1" dirty="0">
              <a:ln w="1905"/>
              <a:solidFill>
                <a:srgbClr val="6F95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7552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звание 4"/>
          <p:cNvSpPr>
            <a:spLocks noGrp="1"/>
          </p:cNvSpPr>
          <p:nvPr>
            <p:ph type="title"/>
          </p:nvPr>
        </p:nvSpPr>
        <p:spPr>
          <a:xfrm>
            <a:off x="1043492" y="891976"/>
            <a:ext cx="7024744" cy="1300166"/>
          </a:xfrm>
          <a:ln w="76200" cap="rnd" cmpd="tri">
            <a:solidFill>
              <a:srgbClr val="705032"/>
            </a:solidFill>
            <a:prstDash val="solid"/>
            <a:round/>
          </a:ln>
          <a:effectLst>
            <a:glow rad="101600">
              <a:schemeClr val="accent6">
                <a:lumMod val="60000"/>
                <a:lumOff val="40000"/>
                <a:alpha val="75000"/>
              </a:schemeClr>
            </a:glow>
            <a:outerShdw blurRad="63500" dir="13500000" kx="2700000" rotWithShape="0">
              <a:srgbClr val="000000">
                <a:alpha val="15000"/>
              </a:srgbClr>
            </a:outerShdw>
            <a:reflection stA="38000" endPos="41000" dist="12700" dir="5400000" sy="-100000" algn="bl" rotWithShape="0"/>
          </a:effectLst>
        </p:spPr>
        <p:txBody>
          <a:bodyPr>
            <a:noAutofit/>
          </a:bodyPr>
          <a:lstStyle/>
          <a:p>
            <a:r>
              <a:rPr lang="ru-RU" sz="2800" dirty="0"/>
              <a:t>Сведения о повышении квалификации: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i="1" u="sng" dirty="0" smtClean="0"/>
              <a:t>2007г</a:t>
            </a:r>
            <a:r>
              <a:rPr lang="ru-RU" i="1" u="sng" dirty="0"/>
              <a:t>. </a:t>
            </a:r>
            <a:r>
              <a:rPr lang="ru-RU" i="1" u="sng" dirty="0" smtClean="0"/>
              <a:t>Владивостокский государственный медицинский университет</a:t>
            </a:r>
            <a:r>
              <a:rPr lang="ru-RU" i="1" dirty="0" smtClean="0"/>
              <a:t>,                       </a:t>
            </a:r>
            <a:r>
              <a:rPr lang="ru-RU" i="1" dirty="0"/>
              <a:t>п</a:t>
            </a:r>
            <a:r>
              <a:rPr lang="ru-RU" i="1" dirty="0" smtClean="0"/>
              <a:t>о специальности: «Стоматология»</a:t>
            </a:r>
            <a:endParaRPr lang="ru-RU" dirty="0"/>
          </a:p>
          <a:p>
            <a:r>
              <a:rPr lang="ru-RU" i="1" u="sng" dirty="0" smtClean="0"/>
              <a:t>2012г.–КГОБУСПО «Владивостокский базовый медицинский колледж»,</a:t>
            </a:r>
          </a:p>
          <a:p>
            <a:pPr>
              <a:buNone/>
            </a:pPr>
            <a:r>
              <a:rPr lang="ru-RU" i="1" dirty="0" smtClean="0"/>
              <a:t>   по специальности «Стоматология»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640298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43490" y="869297"/>
            <a:ext cx="7024744" cy="559374"/>
          </a:xfrm>
          <a:ln w="76200" cmpd="tri">
            <a:solidFill>
              <a:srgbClr val="705032"/>
            </a:solidFill>
            <a:prstDash val="solid"/>
          </a:ln>
          <a:effectLst>
            <a:glow rad="101600">
              <a:schemeClr val="accent6">
                <a:lumMod val="60000"/>
                <a:lumOff val="40000"/>
                <a:alpha val="75000"/>
              </a:schemeClr>
            </a:glow>
            <a:outerShdw blurRad="63500" dir="13500000" kx="2700000" rotWithShape="0">
              <a:srgbClr val="000000">
                <a:alpha val="15000"/>
              </a:srgbClr>
            </a:outerShdw>
            <a:reflection stA="28000" endPos="35000" dist="12700" dir="5400000" sy="-100000" algn="bl" rotWithShape="0"/>
          </a:effectLst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Педагогическая деятельность </a:t>
            </a:r>
            <a:endParaRPr lang="ru-RU" sz="2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0557538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2" descr="D:\Documents and Settings\Документы\Рабочий стол\О9\аним\41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21400" y="3457249"/>
            <a:ext cx="142875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72329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6"/>
          <p:cNvSpPr>
            <a:spLocks noGrp="1"/>
          </p:cNvSpPr>
          <p:nvPr>
            <p:ph type="title"/>
          </p:nvPr>
        </p:nvSpPr>
        <p:spPr>
          <a:xfrm>
            <a:off x="680413" y="924623"/>
            <a:ext cx="7762875" cy="829090"/>
          </a:xfrm>
          <a:ln w="76200" cmpd="tri">
            <a:solidFill>
              <a:srgbClr val="705032"/>
            </a:solidFill>
          </a:ln>
          <a:effectLst>
            <a:glow rad="101600">
              <a:schemeClr val="accent6">
                <a:lumMod val="60000"/>
                <a:lumOff val="40000"/>
                <a:alpha val="75000"/>
              </a:schemeClr>
            </a:glow>
            <a:outerShdw blurRad="63500" dir="13500000" kx="2700000" rotWithShape="0">
              <a:srgbClr val="000000">
                <a:alpha val="15000"/>
              </a:srgbClr>
            </a:outerShdw>
            <a:reflection stA="28000" endPos="42000" dist="12700" dir="5400000" sy="-100000" algn="bl" rotWithShape="0"/>
          </a:effectLst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chemeClr val="bg2">
                    <a:lumMod val="75000"/>
                  </a:schemeClr>
                </a:solidFill>
              </a:rPr>
              <a:t>Используемые педагогические </a:t>
            </a:r>
            <a:r>
              <a:rPr lang="ru-RU" sz="2800" dirty="0" smtClean="0">
                <a:solidFill>
                  <a:schemeClr val="bg2">
                    <a:lumMod val="75000"/>
                  </a:schemeClr>
                </a:solidFill>
              </a:rPr>
              <a:t>технологии  ( например)</a:t>
            </a:r>
            <a:endParaRPr lang="ru-RU" sz="2800" dirty="0" smtClean="0">
              <a:solidFill>
                <a:schemeClr val="bg2">
                  <a:lumMod val="75000"/>
                </a:schemeClr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39453078"/>
              </p:ext>
            </p:extLst>
          </p:nvPr>
        </p:nvGraphicFramePr>
        <p:xfrm>
          <a:off x="214282" y="1904895"/>
          <a:ext cx="8929718" cy="4429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Овал 4"/>
          <p:cNvSpPr/>
          <p:nvPr/>
        </p:nvSpPr>
        <p:spPr>
          <a:xfrm>
            <a:off x="4354645" y="3492306"/>
            <a:ext cx="393128" cy="377955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572512" y="2694290"/>
            <a:ext cx="27821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60066"/>
                </a:solidFill>
              </a:rPr>
              <a:t>Индивидуализация обучения </a:t>
            </a:r>
            <a:endParaRPr lang="ru-RU" sz="2000" b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8182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u="sng" dirty="0" smtClean="0">
                <a:solidFill>
                  <a:srgbClr val="00B050"/>
                </a:solidFill>
              </a:rPr>
              <a:t>Рабочие программы:</a:t>
            </a:r>
          </a:p>
          <a:p>
            <a:endParaRPr lang="ru-RU" b="1" u="sng" dirty="0" smtClean="0">
              <a:solidFill>
                <a:srgbClr val="00B050"/>
              </a:solidFill>
            </a:endParaRPr>
          </a:p>
          <a:p>
            <a:pPr marL="68580" indent="0">
              <a:buNone/>
            </a:pPr>
            <a:endParaRPr lang="ru-RU" b="1" u="sng" dirty="0">
              <a:solidFill>
                <a:srgbClr val="00B050"/>
              </a:solidFill>
            </a:endParaRPr>
          </a:p>
          <a:p>
            <a:pPr marL="68580" indent="0">
              <a:buNone/>
            </a:pPr>
            <a:endParaRPr lang="ru-RU" b="1" u="sng" dirty="0" smtClean="0">
              <a:solidFill>
                <a:srgbClr val="00B050"/>
              </a:solidFill>
            </a:endParaRPr>
          </a:p>
          <a:p>
            <a:endParaRPr lang="ru-RU" b="1" u="sng" dirty="0" smtClean="0">
              <a:solidFill>
                <a:srgbClr val="00B050"/>
              </a:solidFill>
            </a:endParaRPr>
          </a:p>
          <a:p>
            <a:r>
              <a:rPr lang="ru-RU" b="1" u="sng" dirty="0" smtClean="0">
                <a:solidFill>
                  <a:srgbClr val="00B050"/>
                </a:solidFill>
              </a:rPr>
              <a:t>Методические разработки:</a:t>
            </a:r>
            <a:endParaRPr lang="ru-RU" b="1" u="sng" dirty="0">
              <a:solidFill>
                <a:srgbClr val="00B050"/>
              </a:solidFill>
            </a:endParaRPr>
          </a:p>
        </p:txBody>
      </p:sp>
      <p:sp>
        <p:nvSpPr>
          <p:cNvPr id="3" name="Название 2"/>
          <p:cNvSpPr>
            <a:spLocks noGrp="1"/>
          </p:cNvSpPr>
          <p:nvPr>
            <p:ph type="title"/>
          </p:nvPr>
        </p:nvSpPr>
        <p:spPr>
          <a:xfrm>
            <a:off x="1650242" y="1027664"/>
            <a:ext cx="5412878" cy="862113"/>
          </a:xfrm>
          <a:ln w="76200" cmpd="tri">
            <a:solidFill>
              <a:srgbClr val="705032"/>
            </a:solidFill>
            <a:prstDash val="solid"/>
          </a:ln>
          <a:effectLst>
            <a:glow rad="101600">
              <a:schemeClr val="accent6">
                <a:lumMod val="60000"/>
                <a:lumOff val="40000"/>
                <a:alpha val="75000"/>
              </a:schemeClr>
            </a:glow>
            <a:outerShdw blurRad="63500" dir="13500000" kx="2700000" rotWithShape="0">
              <a:srgbClr val="000000">
                <a:alpha val="15000"/>
              </a:srgbClr>
            </a:outerShdw>
            <a:reflection stA="20000" endPos="40000" dist="12700" dir="5400000" sy="-100000" algn="bl" rotWithShape="0"/>
          </a:effectLst>
        </p:spPr>
        <p:txBody>
          <a:bodyPr>
            <a:normAutofit/>
          </a:bodyPr>
          <a:lstStyle/>
          <a:p>
            <a:r>
              <a:rPr lang="ru-RU" sz="2400" dirty="0" smtClean="0"/>
              <a:t>Разработанный учебно-методический комплекс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188768" y="5272934"/>
            <a:ext cx="5170952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Стоматологические заболевания и их профилактика.  Метод. разработка для </a:t>
            </a:r>
            <a:r>
              <a:rPr lang="ru-RU" dirty="0" smtClean="0"/>
              <a:t>самост</a:t>
            </a:r>
            <a:r>
              <a:rPr lang="ru-RU" dirty="0" smtClean="0"/>
              <a:t>оятельной</a:t>
            </a:r>
            <a:r>
              <a:rPr lang="ru-RU" dirty="0" smtClean="0"/>
              <a:t> </a:t>
            </a:r>
            <a:r>
              <a:rPr lang="ru-RU" dirty="0" smtClean="0"/>
              <a:t>практической работы студентов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110432" y="3397538"/>
            <a:ext cx="5170952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ПМ.01 Диагностика и профилактика стоматологических заболеваний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7158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ln w="76200" cmpd="tri">
            <a:solidFill>
              <a:srgbClr val="705032"/>
            </a:solidFill>
            <a:prstDash val="solid"/>
          </a:ln>
          <a:effectLst>
            <a:glow rad="101600">
              <a:schemeClr val="accent6">
                <a:lumMod val="60000"/>
                <a:lumOff val="40000"/>
                <a:alpha val="75000"/>
              </a:schemeClr>
            </a:glow>
            <a:outerShdw blurRad="63500" dir="13500000" kx="2700000" rotWithShape="0">
              <a:srgbClr val="000000">
                <a:alpha val="15000"/>
              </a:srgbClr>
            </a:outerShdw>
            <a:reflection stA="50000" endPos="37000" dist="12700" dir="5400000" sy="-100000" algn="bl" rotWithShape="0"/>
          </a:effectLst>
        </p:spPr>
        <p:txBody>
          <a:bodyPr>
            <a:normAutofit/>
          </a:bodyPr>
          <a:lstStyle/>
          <a:p>
            <a:r>
              <a:rPr lang="ru-RU" sz="2800" dirty="0"/>
              <a:t>К</a:t>
            </a:r>
            <a:r>
              <a:rPr lang="ru-RU" sz="2800" dirty="0" smtClean="0"/>
              <a:t>ачество образовательного процесса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209624" y="2857343"/>
            <a:ext cx="6683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"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Анализ работы за 5 лет: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443590997"/>
              </p:ext>
            </p:extLst>
          </p:nvPr>
        </p:nvGraphicFramePr>
        <p:xfrm>
          <a:off x="650362" y="3741641"/>
          <a:ext cx="4417397" cy="2645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/>
          <p:nvPr/>
        </p:nvGraphicFramePr>
        <p:xfrm>
          <a:off x="5277080" y="3378493"/>
          <a:ext cx="3386849" cy="2927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074108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81789" y="738130"/>
            <a:ext cx="63051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accent5">
                    <a:lumMod val="75000"/>
                  </a:schemeClr>
                </a:solidFill>
                <a:latin typeface="Charcoal CY"/>
                <a:cs typeface="Charcoal CY"/>
              </a:rPr>
              <a:t>Перспективный план</a:t>
            </a:r>
          </a:p>
          <a:p>
            <a:pPr algn="ctr"/>
            <a:r>
              <a:rPr lang="ru-RU" sz="2000" b="1" i="1" dirty="0" smtClean="0">
                <a:solidFill>
                  <a:schemeClr val="accent5">
                    <a:lumMod val="75000"/>
                  </a:schemeClr>
                </a:solidFill>
                <a:latin typeface="Charcoal CY"/>
                <a:cs typeface="Charcoal CY"/>
              </a:rPr>
              <a:t>(самообразование)</a:t>
            </a:r>
            <a:endParaRPr lang="ru-RU" sz="3200" b="1" i="1" dirty="0">
              <a:solidFill>
                <a:schemeClr val="accent5">
                  <a:lumMod val="75000"/>
                </a:schemeClr>
              </a:solidFill>
              <a:latin typeface="Charcoal CY"/>
              <a:cs typeface="Charcoal CY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87542" y="3723660"/>
            <a:ext cx="3051673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ru-RU" sz="2400" b="1" i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0270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Важ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Остин.thmx</Template>
  <TotalTime>60</TotalTime>
  <Words>168</Words>
  <Application>Microsoft Office PowerPoint</Application>
  <PresentationFormat>Экран (4:3)</PresentationFormat>
  <Paragraphs>41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Austin</vt:lpstr>
      <vt:lpstr>    краевое государственное бюджетное  профессиональное образовательное  учреждение   «Владивостокский базовый медицинский колледж»                                          </vt:lpstr>
      <vt:lpstr>Презентация PowerPoint</vt:lpstr>
      <vt:lpstr>Должность, преподаваемые  учебные дисциплины (профессиональный модуль, междисциплинарный курс)</vt:lpstr>
      <vt:lpstr>Сведения о повышении квалификации: </vt:lpstr>
      <vt:lpstr>Педагогическая деятельность </vt:lpstr>
      <vt:lpstr>Используемые педагогические технологии  ( например)</vt:lpstr>
      <vt:lpstr>Разработанный учебно-методический комплекс</vt:lpstr>
      <vt:lpstr>Качество образовательного процесса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краевое государственное образовательное бюджетное учреждение среднего профессионального образования «Владивостокский базовый медицинский колледж»</dc:title>
  <dc:creator>Денис</dc:creator>
  <cp:lastModifiedBy>VBMK-METOD-1</cp:lastModifiedBy>
  <cp:revision>40</cp:revision>
  <cp:lastPrinted>2014-11-17T23:53:12Z</cp:lastPrinted>
  <dcterms:created xsi:type="dcterms:W3CDTF">2012-03-12T08:41:12Z</dcterms:created>
  <dcterms:modified xsi:type="dcterms:W3CDTF">2015-11-12T05:18:13Z</dcterms:modified>
</cp:coreProperties>
</file>